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Oswald"/>
      <p:regular r:id="rId36"/>
      <p:bold r:id="rId37"/>
    </p:embeddedFon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italic.fntdata"/><Relationship Id="rId13" Type="http://schemas.openxmlformats.org/officeDocument/2006/relationships/slide" Target="slides/slide7.xml"/><Relationship Id="rId39" Type="http://schemas.openxmlformats.org/officeDocument/2006/relationships/font" Target="fonts/CenturyGothic-bold.fntdata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schemas.openxmlformats.org/officeDocument/2006/relationships/font" Target="fonts/Montserrat-italic.fntdata"/><Relationship Id="rId42" Type="http://schemas.openxmlformats.org/officeDocument/2006/relationships/customXml" Target="../customXml/item1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41" Type="http://schemas.openxmlformats.org/officeDocument/2006/relationships/font" Target="fonts/CenturyGothic-boldItalic.fntdata"/><Relationship Id="rId2" Type="http://schemas.openxmlformats.org/officeDocument/2006/relationships/viewProps" Target="viewProps.xml"/><Relationship Id="rId29" Type="http://schemas.openxmlformats.org/officeDocument/2006/relationships/font" Target="fonts/PlayfairDisplay-bold.fntdata"/><Relationship Id="rId16" Type="http://schemas.openxmlformats.org/officeDocument/2006/relationships/slide" Target="slides/slide10.xml"/><Relationship Id="rId40" Type="http://schemas.openxmlformats.org/officeDocument/2006/relationships/font" Target="fonts/CenturyGothic-italic.fntdata"/><Relationship Id="rId24" Type="http://schemas.openxmlformats.org/officeDocument/2006/relationships/font" Target="fonts/Roboto-regular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37" Type="http://schemas.openxmlformats.org/officeDocument/2006/relationships/font" Target="fonts/Oswald-bold.fntdata"/><Relationship Id="rId23" Type="http://schemas.openxmlformats.org/officeDocument/2006/relationships/slide" Target="slides/slide17.xml"/><Relationship Id="rId28" Type="http://schemas.openxmlformats.org/officeDocument/2006/relationships/font" Target="fonts/PlayfairDisplay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font" Target="fonts/Oswald-regular.fntdata"/><Relationship Id="rId31" Type="http://schemas.openxmlformats.org/officeDocument/2006/relationships/font" Target="fonts/PlayfairDisplay-bold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4" Type="http://schemas.openxmlformats.org/officeDocument/2006/relationships/customXml" Target="../customXml/item3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Roboto-boldItalic.fntdata"/><Relationship Id="rId30" Type="http://schemas.openxmlformats.org/officeDocument/2006/relationships/font" Target="fonts/PlayfairDisplay-italic.fntdata"/><Relationship Id="rId35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43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font" Target="fonts/Roboto-bold.fntdata"/><Relationship Id="rId33" Type="http://schemas.openxmlformats.org/officeDocument/2006/relationships/font" Target="fonts/Montserrat-bold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094247b6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094247b6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39cfbbf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39cfbbf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09784ed9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09784ed9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09784ec2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09784ec2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09784ec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09784ec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f83be521d_6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cf83be521d_6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09784ec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09784ec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f83be521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cf83be52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Husband and wife, Tore &amp; Gro, and their son Vegard live and run the company in Langfjordbotn.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a7c4e7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a7c4e7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aa7c4e7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aa7c4e7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09784ed9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09784ed9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09784ec2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09784ec2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39cfbbf6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39cfbbf6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09784ed9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09784ed9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39cfbbf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39cfbbf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21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6.jpg"/><Relationship Id="rId5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7.gif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-US"/>
              <a:t>Spor Guiding</a:t>
            </a:r>
            <a:endParaRPr/>
          </a:p>
        </p:txBody>
      </p:sp>
      <p:sp>
        <p:nvSpPr>
          <p:cNvPr id="120" name="Google Shape;120;p27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Sustainable Cabin </a:t>
            </a:r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6557700" y="3886425"/>
            <a:ext cx="186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Pavel Avramenko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Pavel Alekseev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 Vlasova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00" y="625200"/>
            <a:ext cx="1104475" cy="11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23" y="1802737"/>
            <a:ext cx="602025" cy="6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275" y="4106874"/>
            <a:ext cx="831324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75" y="2477800"/>
            <a:ext cx="880950" cy="8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23" y="3509650"/>
            <a:ext cx="602025" cy="6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/>
          <p:nvPr/>
        </p:nvSpPr>
        <p:spPr>
          <a:xfrm>
            <a:off x="986425" y="673350"/>
            <a:ext cx="423600" cy="4356600"/>
          </a:xfrm>
          <a:prstGeom prst="rightBrace">
            <a:avLst>
              <a:gd fmla="val 46365" name="adj1"/>
              <a:gd fmla="val 5029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7050" y="1209275"/>
            <a:ext cx="4937675" cy="32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7887" y="786988"/>
            <a:ext cx="1451325" cy="14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2027878" y="2071675"/>
            <a:ext cx="161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39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KWT/H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1175" y="3164350"/>
            <a:ext cx="1451325" cy="14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1970225" y="4251350"/>
            <a:ext cx="199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3020</a:t>
            </a:r>
            <a:r>
              <a:rPr lang="en-US" sz="39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KG/Y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823" y="2766800"/>
            <a:ext cx="602025" cy="6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 txBox="1"/>
          <p:nvPr>
            <p:ph type="title"/>
          </p:nvPr>
        </p:nvSpPr>
        <p:spPr>
          <a:xfrm>
            <a:off x="1410025" y="52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Yurts’ heating: annual firewood consumption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0" y="474100"/>
            <a:ext cx="4572000" cy="5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B</a:t>
            </a:r>
            <a:endParaRPr/>
          </a:p>
        </p:txBody>
      </p:sp>
      <p:sp>
        <p:nvSpPr>
          <p:cNvPr id="223" name="Google Shape;223;p37"/>
          <p:cNvSpPr txBox="1"/>
          <p:nvPr>
            <p:ph idx="1" type="subTitle"/>
          </p:nvPr>
        </p:nvSpPr>
        <p:spPr>
          <a:xfrm>
            <a:off x="2100" y="1298975"/>
            <a:ext cx="4572000" cy="3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chemeClr val="lt1"/>
                </a:highlight>
              </a:rPr>
              <a:t>In case if something happens or weather won’t be sunny/windy/nice:</a:t>
            </a:r>
            <a:endParaRPr sz="18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chemeClr val="lt1"/>
                </a:highlight>
              </a:rPr>
              <a:t>Diesel generator </a:t>
            </a:r>
            <a:endParaRPr sz="18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chemeClr val="lt1"/>
                </a:highlight>
              </a:rPr>
              <a:t>(can be moved around, autonomous, does not depend on any outer conditions; it’s only disadvantage - works on diesel)</a:t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98975"/>
            <a:ext cx="4572000" cy="279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Wastewater treatment and waste handling of yurts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11700" y="107250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Septic tank: can be connected to all 3 yurts.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9"/>
          <p:cNvSpPr txBox="1"/>
          <p:nvPr>
            <p:ph idx="2" type="body"/>
          </p:nvPr>
        </p:nvSpPr>
        <p:spPr>
          <a:xfrm>
            <a:off x="4832400" y="1072500"/>
            <a:ext cx="3999900" cy="3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Biomass separation (possibility of production of the biogas)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Separation of other types of the waste (glass, plastics, metal, etc.), providing customers with inf</a:t>
            </a:r>
            <a:r>
              <a:rPr lang="en-US"/>
              <a:t>ormation</a:t>
            </a:r>
            <a:r>
              <a:rPr lang="en-US"/>
              <a:t> regarding proper waste separation, maintaining regular </a:t>
            </a:r>
            <a:r>
              <a:rPr lang="en-US"/>
              <a:t>garbage</a:t>
            </a:r>
            <a:r>
              <a:rPr lang="en-US"/>
              <a:t> collection (using services of the private </a:t>
            </a:r>
            <a:r>
              <a:rPr lang="en-US"/>
              <a:t>company</a:t>
            </a:r>
            <a:r>
              <a:rPr lang="en-US"/>
              <a:t> or state regulated company)</a:t>
            </a:r>
            <a:endParaRPr/>
          </a:p>
        </p:txBody>
      </p:sp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176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Wastewater</a:t>
            </a:r>
            <a:endParaRPr/>
          </a:p>
        </p:txBody>
      </p:sp>
      <p:sp>
        <p:nvSpPr>
          <p:cNvPr id="237" name="Google Shape;237;p39"/>
          <p:cNvSpPr txBox="1"/>
          <p:nvPr>
            <p:ph type="title"/>
          </p:nvPr>
        </p:nvSpPr>
        <p:spPr>
          <a:xfrm>
            <a:off x="4832400" y="445025"/>
            <a:ext cx="104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Waste</a:t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6025" y="3485650"/>
            <a:ext cx="2350901" cy="196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803" y="3577863"/>
            <a:ext cx="2274019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508475"/>
            <a:ext cx="3729300" cy="33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Service building: electricity, heating, wastewater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5499550" y="776375"/>
            <a:ext cx="3500100" cy="41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6296"/>
              <a:buNone/>
            </a:pPr>
            <a:r>
              <a:rPr b="0" lang="en-US" sz="1800"/>
              <a:t>Wood pellet heating can be used to supply energy A major component of these heating systems is the pellet storeroom, airtight room from which the pellets are fed via a conveyor into the furnace located in an adjacent room. </a:t>
            </a:r>
            <a:endParaRPr b="0"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6296"/>
              <a:buNone/>
            </a:pPr>
            <a:r>
              <a:t/>
            </a:r>
            <a:endParaRPr b="0" sz="1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6296"/>
              <a:buNone/>
            </a:pPr>
            <a:r>
              <a:rPr b="0" lang="en-US" sz="1800"/>
              <a:t>The thermal energy obtained is distributed throughout the building from a heat reservoir. The wood pellets are blown into the storeroom via a pump hose through one or more filling ports.</a:t>
            </a:r>
            <a:r>
              <a:rPr b="0" lang="en-US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1100"/>
            </a:br>
            <a:endParaRPr sz="1100"/>
          </a:p>
        </p:txBody>
      </p:sp>
      <p:pic>
        <p:nvPicPr>
          <p:cNvPr id="251" name="Google Shape;2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484" y="776385"/>
            <a:ext cx="5229727" cy="4177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/>
          <p:nvPr/>
        </p:nvSpPr>
        <p:spPr>
          <a:xfrm>
            <a:off x="646820" y="104275"/>
            <a:ext cx="7951748" cy="53741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layfair Display"/>
              <a:buNone/>
            </a:pPr>
            <a:r>
              <a:rPr i="0" lang="en-US" sz="284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Wood pellet heating</a:t>
            </a:r>
            <a:endParaRPr b="1" i="0" sz="2840" u="none" cap="none" strike="noStrike">
              <a:solidFill>
                <a:schemeClr val="dk2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Wastewater treatment: sanitary </a:t>
            </a:r>
            <a:r>
              <a:rPr lang="en-US"/>
              <a:t>building</a:t>
            </a:r>
            <a:r>
              <a:rPr lang="en-US"/>
              <a:t>  </a:t>
            </a:r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439975" y="1162775"/>
            <a:ext cx="49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layfair Display"/>
                <a:ea typeface="Playfair Display"/>
                <a:cs typeface="Playfair Display"/>
                <a:sym typeface="Playfair Display"/>
              </a:rPr>
              <a:t>Possibility to use two different equipments: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311700" y="1708025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</a:t>
            </a:r>
            <a:r>
              <a:rPr lang="en-US" sz="1800"/>
              <a:t>            SEPTIC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            TANK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lower </a:t>
            </a:r>
            <a:r>
              <a:rPr lang="en-US"/>
              <a:t>maintenance</a:t>
            </a:r>
            <a:r>
              <a:rPr lang="en-US"/>
              <a:t> (can be emptied once in 3-5 years)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can be used for </a:t>
            </a:r>
            <a:r>
              <a:rPr lang="en-US"/>
              <a:t>several</a:t>
            </a:r>
            <a:r>
              <a:rPr lang="en-US"/>
              <a:t> </a:t>
            </a:r>
            <a:r>
              <a:rPr lang="en-US"/>
              <a:t>buildings</a:t>
            </a:r>
            <a:r>
              <a:rPr lang="en-US"/>
              <a:t> (for examples yurts+san.build.)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higher system cost including installment and septic tank plus additional </a:t>
            </a:r>
            <a:r>
              <a:rPr lang="en-US"/>
              <a:t>equipment</a:t>
            </a:r>
            <a:r>
              <a:rPr lang="en-US"/>
              <a:t> </a:t>
            </a:r>
            <a:endParaRPr/>
          </a:p>
        </p:txBody>
      </p:sp>
      <p:sp>
        <p:nvSpPr>
          <p:cNvPr id="260" name="Google Shape;260;p42"/>
          <p:cNvSpPr txBox="1"/>
          <p:nvPr>
            <p:ph idx="2" type="body"/>
          </p:nvPr>
        </p:nvSpPr>
        <p:spPr>
          <a:xfrm>
            <a:off x="4832400" y="16451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</a:t>
            </a:r>
            <a:r>
              <a:rPr lang="en-US" sz="1800"/>
              <a:t>COMPOSTING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         TOILET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higher </a:t>
            </a:r>
            <a:r>
              <a:rPr lang="en-US"/>
              <a:t>maintenance</a:t>
            </a:r>
            <a:r>
              <a:rPr lang="en-US"/>
              <a:t> (</a:t>
            </a:r>
            <a:r>
              <a:rPr lang="en-US"/>
              <a:t>should</a:t>
            </a:r>
            <a:r>
              <a:rPr lang="en-US"/>
              <a:t> be emptied </a:t>
            </a:r>
            <a:r>
              <a:rPr lang="en-US"/>
              <a:t>approximatel</a:t>
            </a:r>
            <a:r>
              <a:rPr lang="en-US"/>
              <a:t>y once a month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relatively lower cost (both installment and </a:t>
            </a:r>
            <a:r>
              <a:rPr lang="en-US"/>
              <a:t>equipment</a:t>
            </a:r>
            <a:r>
              <a:rPr lang="en-US"/>
              <a:t>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does not treat any wastewater other than sewage water (thus does not solve the problem with wastewater from yurts)</a:t>
            </a:r>
            <a:endParaRPr/>
          </a:p>
        </p:txBody>
      </p:sp>
      <p:sp>
        <p:nvSpPr>
          <p:cNvPr id="261" name="Google Shape;261;p42"/>
          <p:cNvSpPr/>
          <p:nvPr/>
        </p:nvSpPr>
        <p:spPr>
          <a:xfrm>
            <a:off x="311689" y="1793450"/>
            <a:ext cx="1413224" cy="719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ST</a:t>
            </a:r>
          </a:p>
        </p:txBody>
      </p:sp>
      <p:sp>
        <p:nvSpPr>
          <p:cNvPr id="262" name="Google Shape;262;p42"/>
          <p:cNvSpPr/>
          <p:nvPr/>
        </p:nvSpPr>
        <p:spPr>
          <a:xfrm>
            <a:off x="4386700" y="1793450"/>
            <a:ext cx="1695549" cy="719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FA8DC"/>
                </a:solidFill>
                <a:latin typeface="Arial"/>
              </a:rPr>
              <a:t>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Company description</a:t>
            </a:r>
            <a:endParaRPr/>
          </a:p>
        </p:txBody>
      </p:sp>
      <p:sp>
        <p:nvSpPr>
          <p:cNvPr id="127" name="Google Shape;127;p28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Current products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and services</a:t>
            </a:r>
            <a:endParaRPr/>
          </a:p>
        </p:txBody>
      </p:sp>
      <p:sp>
        <p:nvSpPr>
          <p:cNvPr id="128" name="Google Shape;128;p28"/>
          <p:cNvSpPr txBox="1"/>
          <p:nvPr>
            <p:ph idx="2" type="body"/>
          </p:nvPr>
        </p:nvSpPr>
        <p:spPr>
          <a:xfrm>
            <a:off x="4973450" y="520575"/>
            <a:ext cx="3837000" cy="4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Spor guiding is a family-owned guide company that is located in Langfjordbotn, the heart of the Finnmark alps.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Company offers guided tours in the Finnmark alps with local knowledge and great passion for nature. Other available services: skiing, hiking, sightseeing of nordic nature (panoramic view from yurts).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389000" y="470950"/>
            <a:ext cx="2316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Situation</a:t>
            </a:r>
            <a:endParaRPr/>
          </a:p>
        </p:txBody>
      </p:sp>
      <p:cxnSp>
        <p:nvCxnSpPr>
          <p:cNvPr id="134" name="Google Shape;134;p29"/>
          <p:cNvCxnSpPr/>
          <p:nvPr/>
        </p:nvCxnSpPr>
        <p:spPr>
          <a:xfrm>
            <a:off x="4644950" y="-17250"/>
            <a:ext cx="8700" cy="51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29"/>
          <p:cNvSpPr/>
          <p:nvPr/>
        </p:nvSpPr>
        <p:spPr>
          <a:xfrm>
            <a:off x="4676700" y="0"/>
            <a:ext cx="4467300" cy="51435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4734000" y="470950"/>
            <a:ext cx="23169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</a:t>
            </a:r>
            <a:endParaRPr/>
          </a:p>
        </p:txBody>
      </p:sp>
      <p:sp>
        <p:nvSpPr>
          <p:cNvPr id="137" name="Google Shape;137;p29"/>
          <p:cNvSpPr/>
          <p:nvPr/>
        </p:nvSpPr>
        <p:spPr>
          <a:xfrm>
            <a:off x="890400" y="1530225"/>
            <a:ext cx="2990400" cy="1013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layfair Display"/>
              <a:buChar char="-"/>
            </a:pPr>
            <a:r>
              <a:rPr lang="en-US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 Yurts without electricity, water supply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860250" y="2800125"/>
            <a:ext cx="3020400" cy="1905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Playfair Display"/>
              <a:buChar char="-"/>
            </a:pPr>
            <a:r>
              <a:rPr lang="en-US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Service building (sanitary building) with electricity from main building and water supply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5417800" y="1322250"/>
            <a:ext cx="2990400" cy="1013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-"/>
            </a:pPr>
            <a:r>
              <a:rPr lang="en-US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 amount of electricity for Yurts</a:t>
            </a:r>
            <a:r>
              <a:rPr lang="en-U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5417800" y="2543625"/>
            <a:ext cx="2990400" cy="1013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Char char="-"/>
            </a:pPr>
            <a:r>
              <a:rPr lang="en-US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Heating of the Yurt square and water for Yurt kitchen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5417950" y="3765000"/>
            <a:ext cx="2990400" cy="1116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layfair Display"/>
              <a:buChar char="-"/>
            </a:pPr>
            <a:r>
              <a:rPr lang="en-US" sz="17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If possible, plan to make the service building also self-sufficient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1801975" y="391900"/>
            <a:ext cx="61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800"/>
              <a:t>Solutions</a:t>
            </a:r>
            <a:endParaRPr sz="3800"/>
          </a:p>
        </p:txBody>
      </p:sp>
      <p:sp>
        <p:nvSpPr>
          <p:cNvPr id="147" name="Google Shape;147;p30"/>
          <p:cNvSpPr/>
          <p:nvPr/>
        </p:nvSpPr>
        <p:spPr>
          <a:xfrm>
            <a:off x="3991375" y="2048500"/>
            <a:ext cx="1727400" cy="696600"/>
          </a:xfrm>
          <a:prstGeom prst="roundRect">
            <a:avLst>
              <a:gd fmla="val 50000" name="adj"/>
            </a:avLst>
          </a:prstGeom>
          <a:solidFill>
            <a:srgbClr val="6FA8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Heating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673900" y="2044900"/>
            <a:ext cx="1918800" cy="703800"/>
          </a:xfrm>
          <a:prstGeom prst="roundRect">
            <a:avLst>
              <a:gd fmla="val 50000" name="adj"/>
            </a:avLst>
          </a:prstGeom>
          <a:solidFill>
            <a:srgbClr val="6FA8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Electricity for Yurts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420150" y="3268250"/>
            <a:ext cx="2428200" cy="1599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are planning to use the solar panels  to produce electricity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3462100" y="3268250"/>
            <a:ext cx="2788500" cy="1599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are planning to use the wood stove for simultaneous heating of the room and water</a:t>
            </a:r>
            <a:r>
              <a:rPr lang="en-US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51" name="Google Shape;151;p30"/>
          <p:cNvCxnSpPr>
            <a:endCxn id="147" idx="0"/>
          </p:cNvCxnSpPr>
          <p:nvPr/>
        </p:nvCxnSpPr>
        <p:spPr>
          <a:xfrm>
            <a:off x="3127675" y="1661200"/>
            <a:ext cx="1727400" cy="3873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30"/>
          <p:cNvCxnSpPr/>
          <p:nvPr/>
        </p:nvCxnSpPr>
        <p:spPr>
          <a:xfrm flipH="1" rot="10800000">
            <a:off x="1634200" y="1657000"/>
            <a:ext cx="1493400" cy="372900"/>
          </a:xfrm>
          <a:prstGeom prst="bentConnector3">
            <a:avLst>
              <a:gd fmla="val -1284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30"/>
          <p:cNvCxnSpPr>
            <a:stCxn id="148" idx="2"/>
            <a:endCxn id="149" idx="0"/>
          </p:cNvCxnSpPr>
          <p:nvPr/>
        </p:nvCxnSpPr>
        <p:spPr>
          <a:xfrm flipH="1" rot="-5400000">
            <a:off x="1373950" y="3008050"/>
            <a:ext cx="519600" cy="9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30"/>
          <p:cNvCxnSpPr>
            <a:stCxn id="147" idx="2"/>
            <a:endCxn id="150" idx="0"/>
          </p:cNvCxnSpPr>
          <p:nvPr/>
        </p:nvCxnSpPr>
        <p:spPr>
          <a:xfrm flipH="1" rot="-5400000">
            <a:off x="4594075" y="3006100"/>
            <a:ext cx="523200" cy="12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30"/>
          <p:cNvSpPr/>
          <p:nvPr/>
        </p:nvSpPr>
        <p:spPr>
          <a:xfrm>
            <a:off x="6876775" y="2021650"/>
            <a:ext cx="1727400" cy="643500"/>
          </a:xfrm>
          <a:prstGeom prst="roundRect">
            <a:avLst>
              <a:gd fmla="val 50000" name="adj"/>
            </a:avLst>
          </a:prstGeom>
          <a:solidFill>
            <a:srgbClr val="6FA8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Service building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156" name="Google Shape;156;p30"/>
          <p:cNvCxnSpPr>
            <a:endCxn id="155" idx="0"/>
          </p:cNvCxnSpPr>
          <p:nvPr/>
        </p:nvCxnSpPr>
        <p:spPr>
          <a:xfrm>
            <a:off x="4855075" y="1668250"/>
            <a:ext cx="2885400" cy="3534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30"/>
          <p:cNvSpPr/>
          <p:nvPr/>
        </p:nvSpPr>
        <p:spPr>
          <a:xfrm>
            <a:off x="6526375" y="3268250"/>
            <a:ext cx="2428200" cy="1599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are considering the possibility of using solar energy, wind energy and heat pump/boiler. Septic tank or dry toilets for wastewater </a:t>
            </a:r>
            <a:endParaRPr sz="1300">
              <a:solidFill>
                <a:srgbClr val="FFFFFF"/>
              </a:solidFill>
            </a:endParaRPr>
          </a:p>
        </p:txBody>
      </p:sp>
      <p:cxnSp>
        <p:nvCxnSpPr>
          <p:cNvPr id="158" name="Google Shape;158;p30"/>
          <p:cNvCxnSpPr>
            <a:stCxn id="155" idx="2"/>
            <a:endCxn id="157" idx="0"/>
          </p:cNvCxnSpPr>
          <p:nvPr/>
        </p:nvCxnSpPr>
        <p:spPr>
          <a:xfrm flipH="1" rot="-5400000">
            <a:off x="7439275" y="2966350"/>
            <a:ext cx="6030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30"/>
          <p:cNvCxnSpPr/>
          <p:nvPr/>
        </p:nvCxnSpPr>
        <p:spPr>
          <a:xfrm rot="5400000">
            <a:off x="4589650" y="1405050"/>
            <a:ext cx="5334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Electricity</a:t>
            </a:r>
            <a:r>
              <a:rPr lang="en-US"/>
              <a:t> and heating of yurts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Electricity and h</a:t>
            </a:r>
            <a:r>
              <a:rPr lang="en-US"/>
              <a:t>eating</a:t>
            </a:r>
            <a:r>
              <a:rPr lang="en-US"/>
              <a:t> for yurts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4075"/>
            <a:ext cx="4820649" cy="296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34075"/>
            <a:ext cx="5422667" cy="3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>
            <a:off x="5887275" y="1267550"/>
            <a:ext cx="29451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Average family of 3 consumes around 333 kWh per month (no heating)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For the given case, thin-film solar panels might be the best option as they are lightweight. However, they have lower efficiency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compared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 to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other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solar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 panels types. 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311700" y="4568875"/>
            <a:ext cx="542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layfair Display"/>
                <a:ea typeface="Playfair Display"/>
                <a:cs typeface="Playfair Display"/>
                <a:sym typeface="Playfair Display"/>
              </a:rPr>
              <a:t>GRAPH 1. Monthly in-plane irradiation for the given case (Norway)</a:t>
            </a:r>
            <a:endParaRPr sz="1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Flexible solar panels</a:t>
            </a:r>
            <a:endParaRPr/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550" y="1298625"/>
            <a:ext cx="4005750" cy="25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75" y="1975713"/>
            <a:ext cx="451485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311700" y="1298625"/>
            <a:ext cx="4515000" cy="677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</a:t>
            </a:r>
            <a:r>
              <a:rPr lang="en-US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type of solar panel can cover whole roofs’ area due to its being lightweight and flexible. 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4826700" y="3843150"/>
            <a:ext cx="4067100" cy="9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Additionally, its price is usually lower than other types of the solar panels and it’s less hard to install it.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75" y="1183076"/>
            <a:ext cx="2673849" cy="260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>
            <p:ph type="title"/>
          </p:nvPr>
        </p:nvSpPr>
        <p:spPr>
          <a:xfrm>
            <a:off x="2697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technology for electricity generation </a:t>
            </a:r>
            <a:endParaRPr/>
          </a:p>
        </p:txBody>
      </p:sp>
      <p:sp>
        <p:nvSpPr>
          <p:cNvPr id="190" name="Google Shape;190;p34"/>
          <p:cNvSpPr txBox="1"/>
          <p:nvPr/>
        </p:nvSpPr>
        <p:spPr>
          <a:xfrm>
            <a:off x="269775" y="4528400"/>
            <a:ext cx="62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layfair Display"/>
                <a:ea typeface="Playfair Display"/>
                <a:cs typeface="Playfair Display"/>
                <a:sym typeface="Playfair Display"/>
              </a:rPr>
              <a:t>On site wind turbines with range of 1500W to 3000W electricity production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550" y="1183075"/>
            <a:ext cx="2445525" cy="242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025" y="1256400"/>
            <a:ext cx="3334800" cy="3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/>
        </p:nvSpPr>
        <p:spPr>
          <a:xfrm>
            <a:off x="6871975" y="892050"/>
            <a:ext cx="2105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Additionally to solar panels, small-scale on site wind turbines can be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used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 to produce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electricity and thus secure its generation during months with lower solar irradiation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However, this technology use is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directly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 linked to climate and weather 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conditions</a:t>
            </a:r>
            <a:r>
              <a:rPr lang="en-US" sz="1600"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666450" y="55075"/>
            <a:ext cx="7811100" cy="9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 Stove with thermoelectric generator</a:t>
            </a: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325" y="1234075"/>
            <a:ext cx="3017074" cy="32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>
            <p:ph idx="1" type="subTitle"/>
          </p:nvPr>
        </p:nvSpPr>
        <p:spPr>
          <a:xfrm>
            <a:off x="328350" y="1234075"/>
            <a:ext cx="40452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705"/>
              <a:buFont typeface="Arial"/>
              <a:buNone/>
            </a:pPr>
            <a:r>
              <a:rPr lang="en-US" sz="1700">
                <a:highlight>
                  <a:schemeClr val="lt1"/>
                </a:highlight>
              </a:rPr>
              <a:t>Thermoelectric generators perform direct conversion of thermal energy into electrical energy. The main element of the generator is a thermoelectric generator module – a semiconductor device  located between two electrically insulated and heat-removing plates.</a:t>
            </a:r>
            <a:endParaRPr sz="17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705"/>
              <a:buFont typeface="Arial"/>
              <a:buNone/>
            </a:pPr>
            <a:r>
              <a:rPr lang="en-US" sz="1700">
                <a:highlight>
                  <a:schemeClr val="lt1"/>
                </a:highlight>
              </a:rPr>
              <a:t> </a:t>
            </a:r>
            <a:endParaRPr sz="17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705"/>
              <a:buFont typeface="Arial"/>
              <a:buNone/>
            </a:pPr>
            <a:r>
              <a:rPr lang="en-US" sz="1700">
                <a:highlight>
                  <a:schemeClr val="lt1"/>
                </a:highlight>
              </a:rPr>
              <a:t>Fire Stove allows to combine heating and generating a small amount of electricity to charge smartphone or lighting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B908230527246A9D7118BE7E7EB52" ma:contentTypeVersion="5" ma:contentTypeDescription="Create a new document." ma:contentTypeScope="" ma:versionID="8ca4743cf52eb2f411c3a4d64df9f4f9">
  <xsd:schema xmlns:xsd="http://www.w3.org/2001/XMLSchema" xmlns:xs="http://www.w3.org/2001/XMLSchema" xmlns:p="http://schemas.microsoft.com/office/2006/metadata/properties" xmlns:ns2="868be1b9-c38f-49c6-8363-422abcda2b44" targetNamespace="http://schemas.microsoft.com/office/2006/metadata/properties" ma:root="true" ma:fieldsID="20ebb642fdc6ad91661c151ef6dd707e" ns2:_="">
    <xsd:import namespace="868be1b9-c38f-49c6-8363-422abcda2b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be1b9-c38f-49c6-8363-422abcda2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7315CA-AE40-42AB-BA03-89F819766279}"/>
</file>

<file path=customXml/itemProps2.xml><?xml version="1.0" encoding="utf-8"?>
<ds:datastoreItem xmlns:ds="http://schemas.openxmlformats.org/officeDocument/2006/customXml" ds:itemID="{64EFDBE2-DD38-41C2-9E6F-1F4ACEE4F1A2}"/>
</file>

<file path=customXml/itemProps3.xml><?xml version="1.0" encoding="utf-8"?>
<ds:datastoreItem xmlns:ds="http://schemas.openxmlformats.org/officeDocument/2006/customXml" ds:itemID="{BD47937B-63FA-4403-9B10-ABB1366A91F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0x0101005D5B908230527246A9D7118BE7E7EB52</vt:lpwstr>
  </property>
</Properties>
</file>